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9" r:id="rId4"/>
    <p:sldId id="278" r:id="rId5"/>
    <p:sldId id="271" r:id="rId6"/>
    <p:sldId id="280" r:id="rId7"/>
    <p:sldId id="281" r:id="rId8"/>
    <p:sldId id="283" r:id="rId9"/>
    <p:sldId id="265" r:id="rId10"/>
    <p:sldId id="276" r:id="rId11"/>
    <p:sldId id="274" r:id="rId12"/>
    <p:sldId id="277" r:id="rId13"/>
    <p:sldId id="275" r:id="rId14"/>
    <p:sldId id="259" r:id="rId15"/>
    <p:sldId id="282" r:id="rId16"/>
    <p:sldId id="267" r:id="rId17"/>
    <p:sldId id="263" r:id="rId18"/>
    <p:sldId id="273" r:id="rId19"/>
    <p:sldId id="264" r:id="rId20"/>
    <p:sldId id="285" r:id="rId21"/>
    <p:sldId id="279" r:id="rId2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A4AB141A-3D7B-4B8B-AB33-9758B063C09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8D208C9-212B-4246-BD28-03F4C585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795B6E5-9A2A-445A-8749-3C67789D24B1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4C7644C-8A8C-419A-83E7-3CF863CD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25A4-DD2D-4867-96D2-2747198374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25A4-DD2D-4867-96D2-2747198374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can’t just look at government debt.</a:t>
            </a:r>
            <a:r>
              <a:rPr lang="en-US" baseline="0" dirty="0" smtClean="0"/>
              <a:t>  Key source varies across countries and across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25A4-DD2D-4867-96D2-2747198374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0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B7BA5-C7CA-43C8-8079-7A393CCC752B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01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2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3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5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0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4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8BAD-F6C6-4469-99DC-B25F3C7C827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A97D-56BA-4502-BC5C-09D2DA8BB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2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debtclock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572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Will Debt Undue the U.S. Economy?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br>
              <a:rPr lang="en-US" dirty="0" smtClean="0"/>
            </a:br>
            <a:r>
              <a:rPr lang="en-US" sz="3200" dirty="0" smtClean="0"/>
              <a:t>Merton </a:t>
            </a:r>
            <a:r>
              <a:rPr lang="en-US" sz="3200" dirty="0" err="1" smtClean="0"/>
              <a:t>Finkler</a:t>
            </a:r>
            <a:r>
              <a:rPr lang="en-US" sz="3200" dirty="0" smtClean="0"/>
              <a:t>, Ph.D.</a:t>
            </a:r>
            <a:br>
              <a:rPr lang="en-US" sz="3200" dirty="0" smtClean="0"/>
            </a:br>
            <a:r>
              <a:rPr lang="en-US" sz="3200" dirty="0" smtClean="0"/>
              <a:t>Professor Emeritus</a:t>
            </a:r>
            <a:br>
              <a:rPr lang="en-US" sz="3200" dirty="0" smtClean="0"/>
            </a:br>
            <a:r>
              <a:rPr lang="en-US" sz="3200" dirty="0" smtClean="0"/>
              <a:t>Lawrence University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447800"/>
          </a:xfrm>
        </p:spPr>
        <p:txBody>
          <a:bodyPr/>
          <a:lstStyle/>
          <a:p>
            <a:r>
              <a:rPr lang="en-US" dirty="0" smtClean="0"/>
              <a:t>Talk to Oshkosh Rotary Club</a:t>
            </a:r>
          </a:p>
          <a:p>
            <a:r>
              <a:rPr lang="en-US" dirty="0" smtClean="0"/>
              <a:t>September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57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82000" cy="6019800"/>
          </a:xfrm>
        </p:spPr>
      </p:pic>
    </p:spTree>
    <p:extLst>
      <p:ext uri="{BB962C8B-B14F-4D97-AF65-F5344CB8AC3E}">
        <p14:creationId xmlns:p14="http://schemas.microsoft.com/office/powerpoint/2010/main" val="14948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" y="304800"/>
            <a:ext cx="7642860" cy="624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46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999"/>
            <a:ext cx="8001000" cy="6400800"/>
          </a:xfrm>
        </p:spPr>
      </p:pic>
    </p:spTree>
    <p:extLst>
      <p:ext uri="{BB962C8B-B14F-4D97-AF65-F5344CB8AC3E}">
        <p14:creationId xmlns:p14="http://schemas.microsoft.com/office/powerpoint/2010/main" val="309283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" y="0"/>
            <a:ext cx="756666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1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Bears the Burden of the Debt?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View 1: Future generations</a:t>
            </a:r>
          </a:p>
          <a:p>
            <a:pPr lvl="1"/>
            <a:r>
              <a:rPr lang="en-US" dirty="0" smtClean="0"/>
              <a:t>Fiscal contraction required in the future</a:t>
            </a:r>
          </a:p>
          <a:p>
            <a:r>
              <a:rPr lang="en-US" dirty="0" smtClean="0"/>
              <a:t>View 2: Present generation</a:t>
            </a:r>
          </a:p>
          <a:p>
            <a:pPr lvl="1"/>
            <a:r>
              <a:rPr lang="en-US" dirty="0" smtClean="0"/>
              <a:t>Holders of debt devote funds to less productive places (crowding out of  private investment)</a:t>
            </a:r>
          </a:p>
          <a:p>
            <a:pPr lvl="1"/>
            <a:r>
              <a:rPr lang="en-US" dirty="0" smtClean="0"/>
              <a:t>Current generation increases savings to help with prospective burden of next generation</a:t>
            </a:r>
          </a:p>
          <a:p>
            <a:r>
              <a:rPr lang="en-US" dirty="0"/>
              <a:t>View 3: Export debt to foreign </a:t>
            </a:r>
            <a:r>
              <a:rPr lang="en-US" dirty="0" smtClean="0"/>
              <a:t>holders</a:t>
            </a:r>
          </a:p>
          <a:p>
            <a:r>
              <a:rPr lang="en-US" dirty="0" smtClean="0"/>
              <a:t>Little burden: Crowding in through increased aggregate demand which increases GDP</a:t>
            </a:r>
          </a:p>
          <a:p>
            <a:r>
              <a:rPr lang="en-US" dirty="0" smtClean="0"/>
              <a:t>Hidden burden: Printing money to payoff debt ↑prospective inflation, ↓value to debt holders, and imposes burden on those least able to cope with inflation.</a:t>
            </a:r>
          </a:p>
        </p:txBody>
      </p:sp>
    </p:spTree>
    <p:extLst>
      <p:ext uri="{BB962C8B-B14F-4D97-AF65-F5344CB8AC3E}">
        <p14:creationId xmlns:p14="http://schemas.microsoft.com/office/powerpoint/2010/main" val="12672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Owns Government Debt?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6172200"/>
          </a:xfrm>
        </p:spPr>
      </p:pic>
    </p:spTree>
    <p:extLst>
      <p:ext uri="{BB962C8B-B14F-4D97-AF65-F5344CB8AC3E}">
        <p14:creationId xmlns:p14="http://schemas.microsoft.com/office/powerpoint/2010/main" val="3695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Composition as % of GDP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295400"/>
            <a:ext cx="8134350" cy="5105400"/>
          </a:xfrm>
        </p:spPr>
      </p:pic>
    </p:spTree>
    <p:extLst>
      <p:ext uri="{BB962C8B-B14F-4D97-AF65-F5344CB8AC3E}">
        <p14:creationId xmlns:p14="http://schemas.microsoft.com/office/powerpoint/2010/main" val="121748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Determinants of </a:t>
            </a:r>
            <a:br>
              <a:rPr lang="en-US" dirty="0" smtClean="0"/>
            </a:br>
            <a:r>
              <a:rPr lang="en-US" dirty="0" smtClean="0"/>
              <a:t>the Burden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Demographics:  Can the work force support the dependent population?</a:t>
            </a:r>
          </a:p>
          <a:p>
            <a:r>
              <a:rPr lang="en-US" dirty="0" smtClean="0"/>
              <a:t>Entitlements: Will future commitments undermine potential economic growth?</a:t>
            </a:r>
          </a:p>
          <a:p>
            <a:r>
              <a:rPr lang="en-US" dirty="0" smtClean="0"/>
              <a:t>Reaction: Will foreign holders continue to hold $ denominated securities?</a:t>
            </a:r>
          </a:p>
          <a:p>
            <a:r>
              <a:rPr lang="en-US" dirty="0" smtClean="0"/>
              <a:t>How large a margin of safety is desired?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1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“Excessive debt accumulation, whether it be by the government, banks, corporations, or consumers, often poses greater systemic risks than it seems during a boom.”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“Such large-scale debt buildups pose risks because they make an economy vulnerable to crises of </a:t>
            </a:r>
            <a:r>
              <a:rPr lang="en-US" sz="2400" b="1" dirty="0" smtClean="0"/>
              <a:t>confidence</a:t>
            </a:r>
            <a:r>
              <a:rPr lang="en-US" sz="2400" dirty="0" smtClean="0"/>
              <a:t>, particularly when debt is short term and needs to be constantly refinanced.”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Highly leveraged economies “can seem to be merrily rolling along for an extended period, when </a:t>
            </a:r>
            <a:r>
              <a:rPr lang="en-US" sz="2400" b="1" dirty="0" smtClean="0"/>
              <a:t>bang! -</a:t>
            </a:r>
            <a:r>
              <a:rPr lang="en-US" sz="2400" dirty="0" smtClean="0"/>
              <a:t> confidence collapses, lenders disappear, and a crisis hits.“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Eight centuries of experience suggests this time is </a:t>
            </a:r>
            <a:r>
              <a:rPr lang="en-US" sz="2400" b="1" dirty="0" smtClean="0"/>
              <a:t>not</a:t>
            </a:r>
            <a:r>
              <a:rPr lang="en-US" sz="2400" dirty="0" smtClean="0"/>
              <a:t> different.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Once  Government Debt/GDP &gt; 90%, GDP growth drops by 1%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Financial crisis generated recessions take longer to emerge from than non-financial crises.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This Time is Different (NOT!) –</a:t>
            </a:r>
            <a:br>
              <a:rPr dirty="0" smtClean="0"/>
            </a:br>
            <a:r>
              <a:rPr lang="en-US" sz="2700" dirty="0" smtClean="0"/>
              <a:t>C</a:t>
            </a:r>
            <a:r>
              <a:rPr sz="2800" dirty="0" smtClean="0"/>
              <a:t>armen Reinhart and Kenneth Rogoff</a:t>
            </a:r>
          </a:p>
        </p:txBody>
      </p:sp>
    </p:spTree>
    <p:extLst>
      <p:ext uri="{BB962C8B-B14F-4D97-AF65-F5344CB8AC3E}">
        <p14:creationId xmlns:p14="http://schemas.microsoft.com/office/powerpoint/2010/main" val="1997437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U.S. needs to bring entitlement growth in line with income growth which will require at least one of the following:</a:t>
            </a:r>
          </a:p>
          <a:p>
            <a:pPr lvl="1"/>
            <a:r>
              <a:rPr lang="en-US" dirty="0" smtClean="0"/>
              <a:t>Restricting benefits</a:t>
            </a:r>
          </a:p>
          <a:p>
            <a:pPr lvl="1"/>
            <a:r>
              <a:rPr lang="en-US" dirty="0" smtClean="0"/>
              <a:t>Expanding taxes</a:t>
            </a:r>
          </a:p>
          <a:p>
            <a:pPr lvl="1"/>
            <a:r>
              <a:rPr lang="en-US" dirty="0" smtClean="0"/>
              <a:t>Growing income</a:t>
            </a:r>
          </a:p>
          <a:p>
            <a:pPr lvl="1"/>
            <a:r>
              <a:rPr lang="en-US" dirty="0" smtClean="0"/>
              <a:t>Much more efficient use of medical care </a:t>
            </a:r>
          </a:p>
          <a:p>
            <a:pPr lvl="1"/>
            <a:r>
              <a:rPr lang="en-US" dirty="0" smtClean="0"/>
              <a:t>A much </a:t>
            </a:r>
            <a:r>
              <a:rPr lang="en-US" smtClean="0"/>
              <a:t>healthier population</a:t>
            </a:r>
            <a:endParaRPr lang="en-US" dirty="0" smtClean="0"/>
          </a:p>
          <a:p>
            <a:r>
              <a:rPr lang="en-US" dirty="0" smtClean="0"/>
              <a:t>Debt should be used to pay for investments that generate a return sufficient to pay them off.</a:t>
            </a:r>
          </a:p>
          <a:p>
            <a:r>
              <a:rPr lang="en-US" dirty="0" smtClean="0"/>
              <a:t>In my view, current debt is not problematic, especially if used to make the labor force more productive.</a:t>
            </a:r>
          </a:p>
          <a:p>
            <a:r>
              <a:rPr lang="en-US" dirty="0" smtClean="0"/>
              <a:t>Prospective debt is problematic and should be addressed long before difficult choices must be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Fiscal Space – Debt Expansion Possibility</a:t>
            </a:r>
          </a:p>
          <a:p>
            <a:r>
              <a:rPr lang="en-US" dirty="0" smtClean="0"/>
              <a:t>History of U.S. Federal Government Debt</a:t>
            </a:r>
          </a:p>
          <a:p>
            <a:r>
              <a:rPr lang="en-US" dirty="0" smtClean="0"/>
              <a:t>When is Debt an  Undue Burden?  If So, to Whom?</a:t>
            </a:r>
          </a:p>
          <a:p>
            <a:r>
              <a:rPr lang="en-US" dirty="0" smtClean="0"/>
              <a:t>Private Debt can Become Public Debt</a:t>
            </a:r>
          </a:p>
          <a:p>
            <a:r>
              <a:rPr lang="en-US" dirty="0" smtClean="0"/>
              <a:t>How does the US Debt Compare to that of other High </a:t>
            </a:r>
            <a:r>
              <a:rPr lang="en-US" dirty="0"/>
              <a:t>I</a:t>
            </a:r>
            <a:r>
              <a:rPr lang="en-US" dirty="0" smtClean="0"/>
              <a:t>ncome </a:t>
            </a:r>
            <a:r>
              <a:rPr lang="en-US" dirty="0"/>
              <a:t>C</a:t>
            </a:r>
            <a:r>
              <a:rPr lang="en-US" dirty="0" smtClean="0"/>
              <a:t>ountries?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429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 You for Your Attention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819400"/>
          </a:xfrm>
        </p:spPr>
        <p:txBody>
          <a:bodyPr/>
          <a:lstStyle/>
          <a:p>
            <a:endParaRPr lang="en-US" dirty="0"/>
          </a:p>
          <a:p>
            <a:r>
              <a:rPr lang="en-US" sz="6600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9483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924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6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Burden of the National Debt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8" y="1600200"/>
            <a:ext cx="6619324" cy="4525963"/>
          </a:xfrm>
        </p:spPr>
      </p:pic>
    </p:spTree>
    <p:extLst>
      <p:ext uri="{BB962C8B-B14F-4D97-AF65-F5344CB8AC3E}">
        <p14:creationId xmlns:p14="http://schemas.microsoft.com/office/powerpoint/2010/main" val="8788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Fiscal Space – Room to Expand Borrowing  (IMF concept)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Definition: the difference between governmental debt/GDP &amp; the limit beyond which a country will default unless “unprecedented fiscal contraction steps are taken.”</a:t>
            </a:r>
          </a:p>
          <a:p>
            <a:r>
              <a:rPr lang="en-US" dirty="0" smtClean="0"/>
              <a:t>Countries with strong GDP growth and low interest payments tend to have fiscal space.</a:t>
            </a:r>
          </a:p>
          <a:p>
            <a:r>
              <a:rPr lang="en-US" dirty="0" smtClean="0"/>
              <a:t>A country’s borrowing limit depends upon investor confidence, which is based on presumptions about going over a potential “fiscal cliff.”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543800" cy="6321226"/>
          </a:xfrm>
        </p:spPr>
      </p:pic>
    </p:spTree>
    <p:extLst>
      <p:ext uri="{BB962C8B-B14F-4D97-AF65-F5344CB8AC3E}">
        <p14:creationId xmlns:p14="http://schemas.microsoft.com/office/powerpoint/2010/main" val="38452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8991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3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Policy Advice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641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↓ Debt </a:t>
            </a:r>
            <a:r>
              <a:rPr lang="en-US" dirty="0" smtClean="0"/>
              <a:t>if existent public debt burdens the economy by requiring funds that would otherwise increase economic growth.</a:t>
            </a:r>
          </a:p>
          <a:p>
            <a:r>
              <a:rPr lang="en-US" b="1" dirty="0" smtClean="0"/>
              <a:t>Do not </a:t>
            </a:r>
            <a:r>
              <a:rPr lang="en-US" b="1" dirty="0"/>
              <a:t>↓ Debt </a:t>
            </a:r>
            <a:r>
              <a:rPr lang="en-US" dirty="0" smtClean="0"/>
              <a:t>if economy has ample fiscal space and funds can be devoted to economic growth (when distortive cost of </a:t>
            </a:r>
            <a:r>
              <a:rPr lang="en-US" dirty="0"/>
              <a:t>↓ Debt </a:t>
            </a:r>
            <a:r>
              <a:rPr lang="en-US" dirty="0" smtClean="0"/>
              <a:t> &gt; benefits of crisis insurance)</a:t>
            </a:r>
          </a:p>
          <a:p>
            <a:r>
              <a:rPr lang="en-US" dirty="0" smtClean="0"/>
              <a:t>Debt should be used to smooth taxes when financing “lumpy” expenditures (such as investment in productive infrastructure.)</a:t>
            </a:r>
          </a:p>
          <a:p>
            <a:r>
              <a:rPr lang="en-US" dirty="0" smtClean="0"/>
              <a:t>According to the previous chart, the US has 165 percentage points of debt/GDP of fiscal space for expansion.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Federal Government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U.S. Debt at present - $19.5 Trillion (105% of GDP – </a:t>
            </a:r>
            <a:r>
              <a:rPr lang="en-US" dirty="0" smtClean="0">
                <a:hlinkClick r:id="rId2"/>
              </a:rPr>
              <a:t>http://usdebtclock.org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Debt held by the public or the Federal Reserve – 76% of GDP</a:t>
            </a:r>
          </a:p>
          <a:p>
            <a:r>
              <a:rPr lang="en-US" dirty="0" smtClean="0"/>
              <a:t>All Sectors - $66.3 Trillion – 358% of GDP</a:t>
            </a:r>
          </a:p>
          <a:p>
            <a:r>
              <a:rPr lang="en-US" dirty="0" smtClean="0"/>
              <a:t>During financial crises, private debt can  become public debt – GNMA, FNMA, AIG, banks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5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729</Words>
  <Application>Microsoft Office PowerPoint</Application>
  <PresentationFormat>On-screen Show (4:3)</PresentationFormat>
  <Paragraphs>67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 2</vt:lpstr>
      <vt:lpstr>Office Theme</vt:lpstr>
      <vt:lpstr>Will Debt Undue the U.S. Economy?  By  Merton Finkler, Ph.D. Professor Emeritus Lawrence University</vt:lpstr>
      <vt:lpstr>Overview</vt:lpstr>
      <vt:lpstr>The Burden of the National Debt</vt:lpstr>
      <vt:lpstr>Fiscal Space – Room to Expand Borrowing  (IMF concept)</vt:lpstr>
      <vt:lpstr>PowerPoint Presentation</vt:lpstr>
      <vt:lpstr>PowerPoint Presentation</vt:lpstr>
      <vt:lpstr>Debt Policy Advice (IMF)</vt:lpstr>
      <vt:lpstr>U.S. Federal Government Debt</vt:lpstr>
      <vt:lpstr>PowerPoint Presentation</vt:lpstr>
      <vt:lpstr>PowerPoint Presentation</vt:lpstr>
      <vt:lpstr>PowerPoint Presentation</vt:lpstr>
      <vt:lpstr> </vt:lpstr>
      <vt:lpstr>PowerPoint Presentation</vt:lpstr>
      <vt:lpstr>Who Bears the Burden of the Debt?</vt:lpstr>
      <vt:lpstr>Who Owns Government Debt?</vt:lpstr>
      <vt:lpstr>Debt Composition as % of GDP</vt:lpstr>
      <vt:lpstr>Critical Determinants of  the Burden of Debt</vt:lpstr>
      <vt:lpstr>This Time is Different (NOT!) – Carmen Reinhart and Kenneth Rogoff</vt:lpstr>
      <vt:lpstr>Conclusions</vt:lpstr>
      <vt:lpstr>Thank You for Your Attention 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Debt Undue US?  By  Merton Finkler, Ph.D. Professor Emeritus Lawrence University</dc:title>
  <dc:creator>Merton Finkler</dc:creator>
  <cp:lastModifiedBy>Merton D. Finkler</cp:lastModifiedBy>
  <cp:revision>27</cp:revision>
  <cp:lastPrinted>2016-09-21T14:34:59Z</cp:lastPrinted>
  <dcterms:created xsi:type="dcterms:W3CDTF">2016-08-30T19:19:14Z</dcterms:created>
  <dcterms:modified xsi:type="dcterms:W3CDTF">2016-09-23T20:42:36Z</dcterms:modified>
</cp:coreProperties>
</file>